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57" r:id="rId4"/>
    <p:sldId id="258" r:id="rId5"/>
    <p:sldId id="260" r:id="rId6"/>
    <p:sldId id="263" r:id="rId7"/>
    <p:sldId id="267" r:id="rId8"/>
    <p:sldId id="262" r:id="rId9"/>
    <p:sldId id="268" r:id="rId10"/>
    <p:sldId id="265" r:id="rId11"/>
    <p:sldId id="264" r:id="rId12"/>
    <p:sldId id="266" r:id="rId13"/>
    <p:sldId id="26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5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3E897-5D7F-4777-BD70-C9AC2A13C9FE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9F719-22F3-4F3F-93DB-2ECBFBB58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41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DC077158-FA81-4B49-A8F1-11E4BF61BF02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EDDC-04D1-4CE8-A148-D7351D99EA43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144BA44-4CC3-4D60-90C9-488AB4B65B7D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C7350BC-0066-4DE2-8810-2143043142BE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83BE791-3A76-4C39-9FE0-DFBDA6C1A2B4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D4960-05BC-4EA8-89E1-D2ADF5174802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9004F-B276-4F0A-BBCD-82D9D137AC34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65BDA-3E5A-4932-B2F8-4EBDEE1AAD00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F7A2173-8CE2-4E9E-A58B-CB2206901A56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9FAA5-FFEB-4848-B304-CE823777D18C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EB7D6A9-0B12-43CE-8C98-DC53794F16FB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EAB88-4872-4F78-8075-9E24352107C6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9B59-0920-450D-8447-F85F4632189B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99226-B886-4A16-898B-483657EFCCA8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79BA3-3A27-4D24-83F4-3F6BE04BEB03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D9E52-5BC5-4A72-A669-D289A5345846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0BE5F-73AC-43EF-BCCF-5842A6D395BE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EDB0F-578F-48AB-91FA-23F52998DA50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6405" y="1044467"/>
            <a:ext cx="9448800" cy="182509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Module </a:t>
            </a:r>
            <a:r>
              <a:rPr lang="en-US" b="1" dirty="0" smtClean="0"/>
              <a:t>1 : </a:t>
            </a:r>
            <a:r>
              <a:rPr lang="en-US" b="1" dirty="0"/>
              <a:t>Final Project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271501" y="2939537"/>
            <a:ext cx="9448800" cy="685800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 smtClean="0">
                <a:solidFill>
                  <a:srgbClr val="FFFF00"/>
                </a:solidFill>
                <a:latin typeface="Tempus Sans ITC" panose="04020404030D07020202" pitchFamily="82" charset="0"/>
              </a:rPr>
              <a:t>By: Payam Abbasi </a:t>
            </a:r>
          </a:p>
          <a:p>
            <a:pPr algn="ctr"/>
            <a:r>
              <a:rPr lang="en-US" b="1" dirty="0" smtClean="0">
                <a:solidFill>
                  <a:srgbClr val="FFFF00"/>
                </a:solidFill>
                <a:latin typeface="Tempus Sans ITC" panose="04020404030D07020202" pitchFamily="82" charset="0"/>
              </a:rPr>
              <a:t>04/27/2020</a:t>
            </a:r>
            <a:endParaRPr lang="en-US" sz="1800" b="1" dirty="0">
              <a:solidFill>
                <a:srgbClr val="FFFF00"/>
              </a:solidFill>
              <a:latin typeface="Tempus Sans ITC" panose="04020404030D07020202" pitchFamily="82" charset="0"/>
            </a:endParaRPr>
          </a:p>
        </p:txBody>
      </p:sp>
      <p:pic>
        <p:nvPicPr>
          <p:cNvPr id="1032" name="Picture 8" descr="Microsoft-logo - 3Dtrophyfac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801" y="6279423"/>
            <a:ext cx="1452649" cy="72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6" b="17838"/>
          <a:stretch/>
        </p:blipFill>
        <p:spPr>
          <a:xfrm>
            <a:off x="8083550" y="2612140"/>
            <a:ext cx="2232025" cy="1754371"/>
          </a:xfrm>
          <a:prstGeom prst="rect">
            <a:avLst/>
          </a:prstGeom>
        </p:spPr>
      </p:pic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</p:spPr>
        <p:txBody>
          <a:bodyPr/>
          <a:lstStyle/>
          <a:p>
            <a:r>
              <a:rPr lang="en-US" b="1" smtClean="0"/>
              <a:t>Onlinr-fd-pt-030220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6259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6729" y="501598"/>
            <a:ext cx="9496425" cy="1295400"/>
          </a:xfrm>
        </p:spPr>
        <p:txBody>
          <a:bodyPr/>
          <a:lstStyle/>
          <a:p>
            <a:pPr algn="ctr"/>
            <a:r>
              <a:rPr lang="en-US" b="1" dirty="0"/>
              <a:t>Top 5 </a:t>
            </a:r>
            <a:r>
              <a:rPr lang="en-US" b="1" u="sng" dirty="0">
                <a:solidFill>
                  <a:srgbClr val="FFFF00"/>
                </a:solidFill>
              </a:rPr>
              <a:t>Living</a:t>
            </a:r>
            <a:r>
              <a:rPr lang="en-US" b="1" dirty="0"/>
              <a:t> </a:t>
            </a:r>
            <a:r>
              <a:rPr lang="en-US" b="1" dirty="0" smtClean="0"/>
              <a:t>Directors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9B59-0920-450D-8447-F85F4632189B}" type="datetime1">
              <a:rPr lang="en-US" b="1" smtClean="0"/>
              <a:t>4/27/2020</a:t>
            </a:fld>
            <a:endParaRPr lang="en-US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/>
              <a:t>Onlinr-fd-pt-030220</a:t>
            </a:r>
            <a:endParaRPr lang="en-US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981101" y="1917596"/>
            <a:ext cx="1987680" cy="1716633"/>
          </a:xfrm>
          <a:prstGeom prst="rect">
            <a:avLst/>
          </a:prstGeom>
        </p:spPr>
      </p:pic>
      <p:pic>
        <p:nvPicPr>
          <p:cNvPr id="1028" name="Picture 4" descr="David Finch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729" y="4076674"/>
            <a:ext cx="133350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rtin Scorse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363" y="4076674"/>
            <a:ext cx="133350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Quentin Tarantin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167" y="4062320"/>
            <a:ext cx="133350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hristopher Nola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338" y="4091028"/>
            <a:ext cx="133350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eter Jacks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951" y="4091028"/>
            <a:ext cx="133350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46" y="1173678"/>
            <a:ext cx="9496425" cy="12954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/>
            </a:r>
            <a:br>
              <a:rPr lang="en-US" dirty="0" smtClean="0">
                <a:solidFill>
                  <a:srgbClr val="00B050"/>
                </a:solidFill>
              </a:rPr>
            </a:br>
            <a:r>
              <a:rPr lang="en-US" dirty="0" smtClean="0">
                <a:solidFill>
                  <a:srgbClr val="00B050"/>
                </a:solidFill>
              </a:rPr>
              <a:t/>
            </a:r>
            <a:br>
              <a:rPr lang="en-US" dirty="0" smtClean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/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 smtClean="0">
                <a:solidFill>
                  <a:srgbClr val="00B050"/>
                </a:solidFill>
              </a:rPr>
              <a:t/>
            </a:r>
            <a:br>
              <a:rPr lang="en-US" dirty="0" smtClean="0">
                <a:solidFill>
                  <a:srgbClr val="00B050"/>
                </a:solidFill>
              </a:rPr>
            </a:br>
            <a:r>
              <a:rPr lang="en-US" dirty="0" smtClean="0">
                <a:solidFill>
                  <a:srgbClr val="00B050"/>
                </a:solidFill>
              </a:rPr>
              <a:t/>
            </a:r>
            <a:br>
              <a:rPr lang="en-US" dirty="0" smtClean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/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 smtClean="0">
                <a:solidFill>
                  <a:srgbClr val="00B050"/>
                </a:solidFill>
              </a:rPr>
              <a:t/>
            </a:r>
            <a:br>
              <a:rPr lang="en-US" dirty="0" smtClean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/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 smtClean="0">
                <a:solidFill>
                  <a:srgbClr val="00B050"/>
                </a:solidFill>
              </a:rPr>
              <a:t/>
            </a:r>
            <a:br>
              <a:rPr lang="en-US" dirty="0" smtClean="0">
                <a:solidFill>
                  <a:srgbClr val="00B050"/>
                </a:solidFill>
              </a:rPr>
            </a:br>
            <a:r>
              <a:rPr lang="en-US" sz="3100" b="1" u="sng" dirty="0" smtClean="0"/>
              <a:t>Maturity Rating</a:t>
            </a: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2700" b="1" dirty="0" smtClean="0">
                <a:solidFill>
                  <a:srgbClr val="FFFF00"/>
                </a:solidFill>
              </a:rPr>
              <a:t>PG-13</a:t>
            </a:r>
            <a:r>
              <a:rPr lang="en-US" sz="2700" b="1" dirty="0" smtClean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/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/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sz="3100" b="1" u="sng" dirty="0" smtClean="0"/>
              <a:t>Genre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700" b="1" dirty="0" smtClean="0">
                <a:solidFill>
                  <a:srgbClr val="FFFF00"/>
                </a:solidFill>
              </a:rPr>
              <a:t>Adventure/Action</a:t>
            </a:r>
            <a:r>
              <a:rPr lang="en-US" sz="3100" b="1" dirty="0" smtClean="0">
                <a:solidFill>
                  <a:srgbClr val="FF0000"/>
                </a:solidFill>
              </a:rPr>
              <a:t> </a:t>
            </a:r>
            <a:br>
              <a:rPr lang="en-US" sz="3100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/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sz="3100" b="1" u="sng" dirty="0" smtClean="0"/>
              <a:t>top </a:t>
            </a:r>
            <a:r>
              <a:rPr lang="en-US" sz="3100" b="1" u="sng" dirty="0"/>
              <a:t>5 directors </a:t>
            </a:r>
            <a:r>
              <a:rPr lang="en-US" b="1" u="sng" dirty="0" smtClean="0"/>
              <a:t/>
            </a:r>
            <a:br>
              <a:rPr lang="en-US" b="1" u="sng" dirty="0" smtClean="0"/>
            </a:br>
            <a:r>
              <a:rPr lang="en-US" sz="2700" b="1" dirty="0" smtClean="0">
                <a:solidFill>
                  <a:srgbClr val="FFFF00"/>
                </a:solidFill>
              </a:rPr>
              <a:t>1. David Fincher</a:t>
            </a:r>
            <a:br>
              <a:rPr lang="en-US" sz="2700" b="1" dirty="0" smtClean="0">
                <a:solidFill>
                  <a:srgbClr val="FFFF00"/>
                </a:solidFill>
              </a:rPr>
            </a:br>
            <a:r>
              <a:rPr lang="en-US" sz="2700" b="1" dirty="0" smtClean="0">
                <a:solidFill>
                  <a:srgbClr val="FFFF00"/>
                </a:solidFill>
              </a:rPr>
              <a:t>2. Martin Scorses</a:t>
            </a:r>
            <a:br>
              <a:rPr lang="en-US" sz="2700" b="1" dirty="0" smtClean="0">
                <a:solidFill>
                  <a:srgbClr val="FFFF00"/>
                </a:solidFill>
              </a:rPr>
            </a:br>
            <a:r>
              <a:rPr lang="en-US" sz="2700" b="1" dirty="0" smtClean="0">
                <a:solidFill>
                  <a:srgbClr val="FFFF00"/>
                </a:solidFill>
              </a:rPr>
              <a:t>3. Quentin Tarantino</a:t>
            </a:r>
            <a:br>
              <a:rPr lang="en-US" sz="2700" b="1" dirty="0" smtClean="0">
                <a:solidFill>
                  <a:srgbClr val="FFFF00"/>
                </a:solidFill>
              </a:rPr>
            </a:br>
            <a:r>
              <a:rPr lang="en-US" sz="2700" b="1" dirty="0" smtClean="0">
                <a:solidFill>
                  <a:srgbClr val="FFFF00"/>
                </a:solidFill>
              </a:rPr>
              <a:t>4. Christopher Nolan</a:t>
            </a:r>
            <a:br>
              <a:rPr lang="en-US" sz="2700" b="1" dirty="0" smtClean="0">
                <a:solidFill>
                  <a:srgbClr val="FFFF00"/>
                </a:solidFill>
              </a:rPr>
            </a:br>
            <a:r>
              <a:rPr lang="en-US" sz="2700" b="1" dirty="0" smtClean="0">
                <a:solidFill>
                  <a:srgbClr val="FFFF00"/>
                </a:solidFill>
              </a:rPr>
              <a:t>5. Peter Jackson</a:t>
            </a:r>
            <a:br>
              <a:rPr lang="en-US" sz="2700" b="1" dirty="0" smtClean="0">
                <a:solidFill>
                  <a:srgbClr val="FFFF00"/>
                </a:solidFill>
              </a:rPr>
            </a:br>
            <a:endParaRPr lang="en-US" sz="2700" dirty="0">
              <a:solidFill>
                <a:srgbClr val="FFFF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9B59-0920-450D-8447-F85F4632189B}" type="datetime1">
              <a:rPr lang="en-US" b="1" smtClean="0"/>
              <a:t>4/27/2020</a:t>
            </a:fld>
            <a:endParaRPr lang="en-US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/>
              <a:t>Onlinr-fd-pt-030220</a:t>
            </a:r>
            <a:endParaRPr lang="en-US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511346" y="925784"/>
            <a:ext cx="9496425" cy="8205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What to invest </a:t>
            </a:r>
            <a:r>
              <a:rPr lang="en-US" b="1" dirty="0" smtClean="0"/>
              <a:t>on</a:t>
            </a:r>
            <a:r>
              <a:rPr lang="en-US" b="1" dirty="0" smtClean="0"/>
              <a:t>?</a:t>
            </a:r>
          </a:p>
          <a:p>
            <a:pPr algn="ctr"/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3274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79BA3-3A27-4D24-83F4-3F6BE04BEB03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34640" y="746125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000" b="1" dirty="0" smtClean="0"/>
              <a:t>Future Work</a:t>
            </a:r>
            <a:br>
              <a:rPr lang="en-US" sz="4000" b="1" dirty="0" smtClean="0"/>
            </a:br>
            <a:endParaRPr lang="en-US" sz="4000" b="1" dirty="0"/>
          </a:p>
        </p:txBody>
      </p:sp>
      <p:sp>
        <p:nvSpPr>
          <p:cNvPr id="6" name="Rectangle 5"/>
          <p:cNvSpPr/>
          <p:nvPr/>
        </p:nvSpPr>
        <p:spPr>
          <a:xfrm>
            <a:off x="2428239" y="1649859"/>
            <a:ext cx="72847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ctr">
              <a:buFont typeface="+mj-lt"/>
              <a:buAutoNum type="arabicPeriod"/>
            </a:pPr>
            <a:r>
              <a:rPr lang="en-US" sz="2400" b="1" dirty="0" smtClean="0">
                <a:solidFill>
                  <a:srgbClr val="FFFF00"/>
                </a:solidFill>
              </a:rPr>
              <a:t>Budget Vs. Profit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2400" b="1" dirty="0" smtClean="0">
                <a:solidFill>
                  <a:srgbClr val="FFFF00"/>
                </a:solidFill>
              </a:rPr>
              <a:t>Top Grossing Living Actors and Actresses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2400" b="1" dirty="0" smtClean="0">
                <a:solidFill>
                  <a:srgbClr val="FFFF00"/>
                </a:solidFill>
              </a:rPr>
              <a:t>Streaming?</a:t>
            </a:r>
            <a:r>
              <a:rPr lang="en-US" sz="2400" b="1" dirty="0">
                <a:solidFill>
                  <a:srgbClr val="FFFF00"/>
                </a:solidFill>
              </a:rPr>
              <a:t/>
            </a:r>
            <a:br>
              <a:rPr lang="en-US" sz="2400" b="1" dirty="0">
                <a:solidFill>
                  <a:srgbClr val="FFFF00"/>
                </a:solidFill>
              </a:rPr>
            </a:br>
            <a:endParaRPr lang="en-US" sz="2400" b="1" dirty="0">
              <a:solidFill>
                <a:srgbClr val="FFFF00"/>
              </a:solidFill>
            </a:endParaRPr>
          </a:p>
        </p:txBody>
      </p:sp>
      <p:pic>
        <p:nvPicPr>
          <p:cNvPr id="5122" name="Picture 2" descr="L.A. Health Administrator Helps Prepare The Future Work Force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131" y="3514288"/>
            <a:ext cx="4478937" cy="252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87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79BA3-3A27-4D24-83F4-3F6BE04BEB03}" type="datetime1">
              <a:rPr lang="en-US" b="1" smtClean="0"/>
              <a:t>4/27/2020</a:t>
            </a:fld>
            <a:endParaRPr lang="en-US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Onlinr-fd-pt-030220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263" y="2085975"/>
            <a:ext cx="4052888" cy="415015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762250" y="865838"/>
            <a:ext cx="6873240" cy="1600200"/>
          </a:xfrm>
          <a:prstGeom prst="rect">
            <a:avLst/>
          </a:prstGeom>
        </p:spPr>
        <p:txBody>
          <a:bodyPr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base"/>
            <a:r>
              <a:rPr lang="en-US" sz="4800" b="1" dirty="0" smtClean="0"/>
              <a:t>Any questions?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64528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0250" y="754848"/>
            <a:ext cx="8610600" cy="1293028"/>
          </a:xfrm>
        </p:spPr>
        <p:txBody>
          <a:bodyPr>
            <a:noAutofit/>
          </a:bodyPr>
          <a:lstStyle/>
          <a:p>
            <a:pPr algn="ctr"/>
            <a:r>
              <a:rPr lang="en-US" sz="4400" b="1" dirty="0"/>
              <a:t>The Deliverables</a:t>
            </a:r>
            <a:br>
              <a:rPr lang="en-US" sz="4400" b="1" dirty="0"/>
            </a:b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Jupyter </a:t>
            </a:r>
            <a:r>
              <a:rPr lang="en-US" b="1" dirty="0" smtClean="0"/>
              <a:t>Notebook </a:t>
            </a:r>
            <a:r>
              <a:rPr lang="en-US" b="1" dirty="0">
                <a:solidFill>
                  <a:srgbClr val="FFFF00"/>
                </a:solidFill>
              </a:rPr>
              <a:t>√</a:t>
            </a:r>
            <a:endParaRPr lang="en-US" b="1" dirty="0" smtClean="0">
              <a:solidFill>
                <a:srgbClr val="FFFF00"/>
              </a:solidFill>
            </a:endParaRPr>
          </a:p>
          <a:p>
            <a:r>
              <a:rPr lang="en-US" b="1" dirty="0"/>
              <a:t>README.md file </a:t>
            </a:r>
            <a:r>
              <a:rPr lang="en-US" b="1" dirty="0">
                <a:solidFill>
                  <a:srgbClr val="FFFF00"/>
                </a:solidFill>
              </a:rPr>
              <a:t> √</a:t>
            </a:r>
            <a:endParaRPr lang="en-US" b="1" dirty="0" smtClean="0"/>
          </a:p>
          <a:p>
            <a:r>
              <a:rPr lang="en-US" b="1" dirty="0" smtClean="0"/>
              <a:t>PowerPoint Slides </a:t>
            </a:r>
            <a:r>
              <a:rPr lang="en-US" b="1" dirty="0">
                <a:solidFill>
                  <a:srgbClr val="FFFF00"/>
                </a:solidFill>
              </a:rPr>
              <a:t>√</a:t>
            </a:r>
            <a:endParaRPr lang="en-US" b="1" dirty="0" smtClean="0"/>
          </a:p>
          <a:p>
            <a:r>
              <a:rPr lang="en-US" b="1" dirty="0" smtClean="0"/>
              <a:t>A Blog Post </a:t>
            </a:r>
            <a:r>
              <a:rPr lang="en-US" b="1" dirty="0">
                <a:solidFill>
                  <a:srgbClr val="FFFF00"/>
                </a:solidFill>
              </a:rPr>
              <a:t>√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DC52-0247-4DA4-AADE-4F73B882D5BA}" type="datetime1">
              <a:rPr lang="en-US" b="1" smtClean="0"/>
              <a:t>4/27/2020</a:t>
            </a:fld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Onlinr-fd-pt-030220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10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4648" y="493971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smtClean="0"/>
              <a:t>Problem Statement 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>
                <a:solidFill>
                  <a:srgbClr val="FFFF00"/>
                </a:solidFill>
              </a:rPr>
              <a:t>W</a:t>
            </a:r>
            <a:r>
              <a:rPr lang="en-US" b="1" dirty="0" smtClean="0">
                <a:solidFill>
                  <a:srgbClr val="FFFF00"/>
                </a:solidFill>
              </a:rPr>
              <a:t>hat </a:t>
            </a:r>
            <a:r>
              <a:rPr lang="en-US" b="1" dirty="0">
                <a:solidFill>
                  <a:srgbClr val="FFFF00"/>
                </a:solidFill>
              </a:rPr>
              <a:t>type of films are currently doing the best at the box </a:t>
            </a:r>
            <a:r>
              <a:rPr lang="en-US" b="1" dirty="0" smtClean="0">
                <a:solidFill>
                  <a:srgbClr val="FFFF00"/>
                </a:solidFill>
              </a:rPr>
              <a:t>office?</a:t>
            </a:r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110" y="3159962"/>
            <a:ext cx="4184960" cy="23532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48" y="2620497"/>
            <a:ext cx="2021451" cy="15160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251" y="2620497"/>
            <a:ext cx="1439972" cy="18413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0" y="4384695"/>
            <a:ext cx="4248150" cy="21240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312" y="312802"/>
            <a:ext cx="1514475" cy="15144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" t="-1736" r="23194" b="1736"/>
          <a:stretch/>
        </p:blipFill>
        <p:spPr>
          <a:xfrm>
            <a:off x="8990431" y="4550475"/>
            <a:ext cx="2806119" cy="2074871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 rot="20879438">
            <a:off x="5671965" y="1416296"/>
            <a:ext cx="270704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Action?</a:t>
            </a:r>
            <a:endParaRPr lang="en-US" sz="3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 rot="20005052">
            <a:off x="-485537" y="1233042"/>
            <a:ext cx="308112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Comedy?</a:t>
            </a:r>
            <a:endParaRPr lang="en-US" sz="3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 rot="20005052">
            <a:off x="2934624" y="3109584"/>
            <a:ext cx="199819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Horror?</a:t>
            </a:r>
            <a:endParaRPr lang="en-US" sz="3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 rot="20005052">
            <a:off x="10251171" y="1243102"/>
            <a:ext cx="210507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Drama?</a:t>
            </a:r>
            <a:endParaRPr lang="en-US" sz="3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958049" y="6010001"/>
            <a:ext cx="298892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Animation?</a:t>
            </a:r>
            <a:endParaRPr lang="en-US" sz="3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10"/>
          </p:nvPr>
        </p:nvSpPr>
        <p:spPr>
          <a:xfrm>
            <a:off x="8938070" y="6531365"/>
            <a:ext cx="2910840" cy="365125"/>
          </a:xfrm>
        </p:spPr>
        <p:txBody>
          <a:bodyPr/>
          <a:lstStyle/>
          <a:p>
            <a:fld id="{287EEAF0-5D2F-4679-9A1B-02C5B12DBB2D}" type="datetime1">
              <a:rPr lang="en-US" b="1" smtClean="0"/>
              <a:t>4/27/2020</a:t>
            </a:fld>
            <a:endParaRPr lang="en-US" b="1" dirty="0"/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11"/>
          </p:nvPr>
        </p:nvSpPr>
        <p:spPr>
          <a:xfrm>
            <a:off x="395450" y="6492846"/>
            <a:ext cx="7772400" cy="365125"/>
          </a:xfrm>
        </p:spPr>
        <p:txBody>
          <a:bodyPr/>
          <a:lstStyle/>
          <a:p>
            <a:r>
              <a:rPr lang="en-US" b="1" dirty="0" smtClean="0"/>
              <a:t>Onlinr-fd-pt-030220</a:t>
            </a:r>
            <a:endParaRPr lang="en-US" b="1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69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4150" y="-182562"/>
            <a:ext cx="6873240" cy="1600200"/>
          </a:xfrm>
        </p:spPr>
        <p:txBody>
          <a:bodyPr>
            <a:normAutofit/>
          </a:bodyPr>
          <a:lstStyle/>
          <a:p>
            <a:pPr algn="ctr" fontAlgn="base"/>
            <a:r>
              <a:rPr lang="en-US" sz="4800" b="1" dirty="0"/>
              <a:t>The Dataset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1" t="23763" r="13746" b="22678"/>
          <a:stretch/>
        </p:blipFill>
        <p:spPr>
          <a:xfrm>
            <a:off x="5231923" y="1417638"/>
            <a:ext cx="1857693" cy="995443"/>
          </a:xfr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595360" y="6492874"/>
            <a:ext cx="2910840" cy="365125"/>
          </a:xfrm>
        </p:spPr>
        <p:txBody>
          <a:bodyPr/>
          <a:lstStyle/>
          <a:p>
            <a:fld id="{57A3C405-62D6-4983-BB75-4DDF96F5BB47}" type="datetime1">
              <a:rPr lang="en-US" b="1" smtClean="0"/>
              <a:t>4/27/2020</a:t>
            </a:fld>
            <a:endParaRPr lang="en-US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76275" y="6492875"/>
            <a:ext cx="7772400" cy="365125"/>
          </a:xfrm>
        </p:spPr>
        <p:txBody>
          <a:bodyPr/>
          <a:lstStyle/>
          <a:p>
            <a:r>
              <a:rPr lang="en-US" b="1" dirty="0" smtClean="0"/>
              <a:t>Onlinr-fd-pt-030220</a:t>
            </a:r>
            <a:endParaRPr lang="en-US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3076" name="Picture 4" descr="IMDB data from 2006 to 2016 | Kagg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609" y="2489700"/>
            <a:ext cx="9164319" cy="392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6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535" y="111577"/>
            <a:ext cx="9949408" cy="1295400"/>
          </a:xfrm>
        </p:spPr>
        <p:txBody>
          <a:bodyPr/>
          <a:lstStyle/>
          <a:p>
            <a:pPr algn="ctr"/>
            <a:r>
              <a:rPr lang="en-US" b="1" dirty="0" smtClean="0"/>
              <a:t>Top 5 Grossing movies of all time</a:t>
            </a:r>
            <a:endParaRPr lang="en-US" b="1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9B59-0920-450D-8447-F85F4632189B}" type="datetime1">
              <a:rPr lang="en-US" b="1" smtClean="0"/>
              <a:t>4/27/2020</a:t>
            </a:fld>
            <a:endParaRPr lang="en-US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/>
              <a:t>Onlinr-fd-pt-030220</a:t>
            </a:r>
            <a:endParaRPr lang="en-US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360" y="4201993"/>
            <a:ext cx="1179906" cy="17079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042" y="4201994"/>
            <a:ext cx="1170839" cy="17079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6081" y="4280180"/>
            <a:ext cx="1089072" cy="16532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0934" y="4267838"/>
            <a:ext cx="1078573" cy="16655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2160" y="1240336"/>
            <a:ext cx="8087359" cy="2495550"/>
          </a:xfrm>
          <a:prstGeom prst="rect">
            <a:avLst/>
          </a:prstGeom>
        </p:spPr>
      </p:pic>
      <p:pic>
        <p:nvPicPr>
          <p:cNvPr id="4098" name="Picture 2" descr="Avengers: Infinity War Post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640" y="4329879"/>
            <a:ext cx="1073392" cy="158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319847" y="6020889"/>
            <a:ext cx="144462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i="1" dirty="0">
                <a:solidFill>
                  <a:srgbClr val="00B050"/>
                </a:solidFill>
              </a:rPr>
              <a:t>$2,797,800,564</a:t>
            </a:r>
            <a:endParaRPr lang="en-US" sz="1400" b="1" i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00B050"/>
              </a:solidFill>
              <a:effectLst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342855" y="6020890"/>
            <a:ext cx="144462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i="1" dirty="0">
                <a:solidFill>
                  <a:srgbClr val="00B050"/>
                </a:solidFill>
              </a:rPr>
              <a:t>$2,787,965,087</a:t>
            </a:r>
            <a:endParaRPr lang="en-US" sz="1400" b="1" i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00B050"/>
              </a:solidFill>
              <a:effectLst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488304" y="6020890"/>
            <a:ext cx="144462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i="1" dirty="0">
                <a:solidFill>
                  <a:srgbClr val="00B050"/>
                </a:solidFill>
              </a:rPr>
              <a:t>$2,186,772,302</a:t>
            </a:r>
            <a:endParaRPr lang="en-US" sz="1400" b="1" i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00B050"/>
              </a:solidFill>
              <a:effectLst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602733" y="6020890"/>
            <a:ext cx="144462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i="1" dirty="0">
                <a:solidFill>
                  <a:srgbClr val="00B050"/>
                </a:solidFill>
              </a:rPr>
              <a:t>$2,066,960,090</a:t>
            </a:r>
            <a:endParaRPr lang="en-US" sz="1400" b="1" i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00B050"/>
              </a:solidFill>
              <a:effectLst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717162" y="6024157"/>
            <a:ext cx="144462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i="1" dirty="0">
                <a:solidFill>
                  <a:srgbClr val="00B050"/>
                </a:solidFill>
              </a:rPr>
              <a:t>$2,048,359,754</a:t>
            </a:r>
            <a:endParaRPr lang="en-US" sz="1400" b="1" i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00B050"/>
              </a:solidFill>
              <a:effectLst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84958" y="3904964"/>
            <a:ext cx="111440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200" b="1" cap="none" spc="0" dirty="0" smtClean="0">
                <a:ln/>
                <a:solidFill>
                  <a:schemeClr val="accent3"/>
                </a:solidFill>
                <a:effectLst/>
              </a:rPr>
              <a:t>2019 : PG-13</a:t>
            </a:r>
            <a:endParaRPr lang="en-US" sz="12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830485" y="3888435"/>
            <a:ext cx="111440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200" b="1" cap="none" spc="0" dirty="0" smtClean="0">
                <a:ln/>
                <a:solidFill>
                  <a:schemeClr val="accent3"/>
                </a:solidFill>
                <a:effectLst/>
              </a:rPr>
              <a:t>2015</a:t>
            </a:r>
            <a:r>
              <a:rPr lang="en-US" sz="1200" b="1" dirty="0">
                <a:ln/>
                <a:solidFill>
                  <a:schemeClr val="accent3"/>
                </a:solidFill>
              </a:rPr>
              <a:t> : PG-13</a:t>
            </a:r>
            <a:endParaRPr lang="en-US" sz="12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804132" y="3888493"/>
            <a:ext cx="111440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200" b="1" cap="none" spc="0" dirty="0" smtClean="0">
                <a:ln/>
                <a:solidFill>
                  <a:schemeClr val="accent3"/>
                </a:solidFill>
                <a:effectLst/>
              </a:rPr>
              <a:t>2018</a:t>
            </a:r>
            <a:r>
              <a:rPr lang="en-US" sz="1200" b="1" dirty="0">
                <a:ln/>
                <a:solidFill>
                  <a:schemeClr val="accent3"/>
                </a:solidFill>
              </a:rPr>
              <a:t> : PG-13</a:t>
            </a:r>
            <a:endParaRPr lang="en-US" sz="12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683219" y="3924994"/>
            <a:ext cx="111440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200" b="1" cap="none" spc="0" dirty="0" smtClean="0">
                <a:ln/>
                <a:solidFill>
                  <a:schemeClr val="accent3"/>
                </a:solidFill>
                <a:effectLst/>
              </a:rPr>
              <a:t>1997</a:t>
            </a:r>
            <a:r>
              <a:rPr lang="en-US" sz="1200" b="1" dirty="0">
                <a:ln/>
                <a:solidFill>
                  <a:schemeClr val="accent3"/>
                </a:solidFill>
              </a:rPr>
              <a:t> : PG-13</a:t>
            </a:r>
            <a:endParaRPr lang="en-US" sz="12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35953" y="3894383"/>
            <a:ext cx="111440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200" b="1" cap="none" spc="0" dirty="0" smtClean="0">
                <a:ln/>
                <a:solidFill>
                  <a:schemeClr val="accent3"/>
                </a:solidFill>
                <a:effectLst/>
              </a:rPr>
              <a:t>2009</a:t>
            </a:r>
            <a:r>
              <a:rPr lang="en-US" sz="1200" b="1" dirty="0">
                <a:ln/>
                <a:solidFill>
                  <a:schemeClr val="accent3"/>
                </a:solidFill>
              </a:rPr>
              <a:t> : PG-13</a:t>
            </a:r>
            <a:endParaRPr lang="en-US" sz="12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0932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9584" y="873456"/>
            <a:ext cx="9496425" cy="12954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What maturity rating is the most watched?</a:t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9B59-0920-450D-8447-F85F4632189B}" type="datetime1">
              <a:rPr lang="en-US" b="1" smtClean="0"/>
              <a:t>4/27/2020</a:t>
            </a:fld>
            <a:endParaRPr lang="en-US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/>
              <a:t>Onlinr-fd-pt-030220</a:t>
            </a:r>
            <a:endParaRPr lang="en-US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496" y="2250297"/>
            <a:ext cx="5786443" cy="41055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65" y="2568253"/>
            <a:ext cx="2155409" cy="8095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88" y="4471500"/>
            <a:ext cx="2045366" cy="10801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8772" y="1970326"/>
            <a:ext cx="1140015" cy="14638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38" y="4386126"/>
            <a:ext cx="1789247" cy="149797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84372" y="1906731"/>
            <a:ext cx="8964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FF00"/>
                </a:solidFill>
              </a:rPr>
              <a:t>√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7345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2835" y="567113"/>
            <a:ext cx="8610600" cy="1295400"/>
          </a:xfrm>
        </p:spPr>
        <p:txBody>
          <a:bodyPr/>
          <a:lstStyle/>
          <a:p>
            <a:pPr algn="ctr"/>
            <a:r>
              <a:rPr lang="en-US" b="1" dirty="0" smtClean="0"/>
              <a:t>Why Rated PG-13?</a:t>
            </a:r>
            <a:endParaRPr lang="en-US" b="1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9B59-0920-450D-8447-F85F4632189B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6146" name="Picture 2" descr="WIN World Survey (WWS) reveals that people stop feeling young way 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0"/>
          <a:stretch/>
        </p:blipFill>
        <p:spPr bwMode="auto">
          <a:xfrm>
            <a:off x="4140912" y="1775907"/>
            <a:ext cx="4454447" cy="452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33366" y="2334260"/>
            <a:ext cx="146706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Young</a:t>
            </a:r>
            <a:endParaRPr lang="en-US" sz="32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17898" y="4038480"/>
            <a:ext cx="89800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Old</a:t>
            </a:r>
            <a:endParaRPr lang="en-US" sz="32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737678" y="2334259"/>
            <a:ext cx="106311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Men</a:t>
            </a:r>
            <a:endParaRPr lang="en-US" sz="32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589052" y="4038480"/>
            <a:ext cx="166263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Female</a:t>
            </a:r>
            <a:endParaRPr lang="en-US" sz="32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641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6362" y="942975"/>
            <a:ext cx="9496425" cy="1295400"/>
          </a:xfrm>
        </p:spPr>
        <p:txBody>
          <a:bodyPr/>
          <a:lstStyle/>
          <a:p>
            <a:pPr algn="ctr"/>
            <a:r>
              <a:rPr lang="en-US" b="1" dirty="0" smtClean="0"/>
              <a:t>What genres do most people enjoy watching?</a:t>
            </a:r>
            <a:endParaRPr lang="en-US" b="1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9B59-0920-450D-8447-F85F4632189B}" type="datetime1">
              <a:rPr lang="en-US" b="1" smtClean="0"/>
              <a:t>4/27/2020</a:t>
            </a:fld>
            <a:endParaRPr lang="en-US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/>
              <a:t>Onlinr-fd-pt-030220</a:t>
            </a:r>
            <a:endParaRPr lang="en-US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2789100" y="2307168"/>
            <a:ext cx="6506125" cy="332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0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2380" y="934281"/>
            <a:ext cx="9525000" cy="129540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92D050"/>
                </a:solidFill>
              </a:rPr>
              <a:t>$$$ </a:t>
            </a:r>
            <a:r>
              <a:rPr lang="en-US" b="1" dirty="0" smtClean="0"/>
              <a:t>Why Action &amp; Adventure? </a:t>
            </a:r>
            <a:r>
              <a:rPr lang="en-US" b="1" dirty="0" smtClean="0">
                <a:solidFill>
                  <a:srgbClr val="92D050"/>
                </a:solidFill>
              </a:rPr>
              <a:t>$$$</a:t>
            </a:r>
            <a:endParaRPr lang="en-US" b="1" dirty="0">
              <a:solidFill>
                <a:srgbClr val="92D05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12009" y="2136059"/>
            <a:ext cx="5079991" cy="823912"/>
          </a:xfrm>
        </p:spPr>
        <p:txBody>
          <a:bodyPr/>
          <a:lstStyle/>
          <a:p>
            <a:r>
              <a:rPr lang="en-US" b="1" dirty="0" smtClean="0">
                <a:solidFill>
                  <a:srgbClr val="FFFF00"/>
                </a:solidFill>
              </a:rPr>
              <a:t>We want to be them!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9289" y="2154790"/>
            <a:ext cx="5105400" cy="823912"/>
          </a:xfrm>
        </p:spPr>
        <p:txBody>
          <a:bodyPr/>
          <a:lstStyle/>
          <a:p>
            <a:r>
              <a:rPr lang="en-US" b="1" dirty="0" smtClean="0">
                <a:solidFill>
                  <a:srgbClr val="FFFF00"/>
                </a:solidFill>
              </a:rPr>
              <a:t>Keeps you on the edge! 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9B59-0920-450D-8447-F85F4632189B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7170" name="Picture 2" descr="Can you match the superhero with their superpower? | From the ...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470" y="3008337"/>
            <a:ext cx="3035714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30 of the Best Action Movies Streaming on Netflix (list) | Action ...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289" y="2980608"/>
            <a:ext cx="4165591" cy="305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52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331</TotalTime>
  <Words>180</Words>
  <Application>Microsoft Office PowerPoint</Application>
  <PresentationFormat>Widescreen</PresentationFormat>
  <Paragraphs>84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Tempus Sans ITC</vt:lpstr>
      <vt:lpstr>Vapor Trail</vt:lpstr>
      <vt:lpstr>Module 1 : Final Project </vt:lpstr>
      <vt:lpstr>The Deliverables </vt:lpstr>
      <vt:lpstr>Problem Statement </vt:lpstr>
      <vt:lpstr>The Dataset</vt:lpstr>
      <vt:lpstr>Top 5 Grossing movies of all time</vt:lpstr>
      <vt:lpstr>What maturity rating is the most watched? </vt:lpstr>
      <vt:lpstr>Why Rated PG-13?</vt:lpstr>
      <vt:lpstr>What genres do most people enjoy watching?</vt:lpstr>
      <vt:lpstr>$$$ Why Action &amp; Adventure? $$$</vt:lpstr>
      <vt:lpstr>Top 5 Living Directors</vt:lpstr>
      <vt:lpstr>         Maturity Rating PG-13   Genre Adventure/Action   top 5 directors  1. David Fincher 2. Martin Scorses 3. Quentin Tarantino 4. Christopher Nolan 5. Peter Jackson </vt:lpstr>
      <vt:lpstr>PowerPoint Presentation</vt:lpstr>
      <vt:lpstr>PowerPoint Presentation</vt:lpstr>
    </vt:vector>
  </TitlesOfParts>
  <Company>Windows 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1 Final Project</dc:title>
  <dc:creator>Windows User</dc:creator>
  <cp:lastModifiedBy>Prynce</cp:lastModifiedBy>
  <cp:revision>50</cp:revision>
  <dcterms:created xsi:type="dcterms:W3CDTF">2020-04-17T21:07:07Z</dcterms:created>
  <dcterms:modified xsi:type="dcterms:W3CDTF">2020-04-27T22:35:05Z</dcterms:modified>
</cp:coreProperties>
</file>